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10400" cy="9296400"/>
  <p:embeddedFontLst>
    <p:embeddedFont>
      <p:font typeface="Alex Brush" panose="02000400000000000000" pitchFamily="2"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Impact" panose="020B0806030902050204" pitchFamily="3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496" autoAdjust="0"/>
  </p:normalViewPr>
  <p:slideViewPr>
    <p:cSldViewPr snapToGrid="0">
      <p:cViewPr varScale="1">
        <p:scale>
          <a:sx n="41" d="100"/>
          <a:sy n="41" d="100"/>
        </p:scale>
        <p:origin x="461" y="34"/>
      </p:cViewPr>
      <p:guideLst/>
    </p:cSldViewPr>
  </p:slideViewPr>
  <p:notesTextViewPr>
    <p:cViewPr>
      <p:scale>
        <a:sx n="1" d="1"/>
        <a:sy n="1" d="1"/>
      </p:scale>
      <p:origin x="0" y="0"/>
    </p:cViewPr>
  </p:notesTextViewPr>
  <p:notesViewPr>
    <p:cSldViewPr snapToGrid="0">
      <p:cViewPr varScale="1">
        <p:scale>
          <a:sx n="63" d="100"/>
          <a:sy n="63" d="100"/>
        </p:scale>
        <p:origin x="111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EAA08C-1381-478F-BFE0-AC7AB1171579}"/>
              </a:ext>
            </a:extLst>
          </p:cNvPr>
          <p:cNvSpPr>
            <a:spLocks noGrp="1"/>
          </p:cNvSpPr>
          <p:nvPr>
            <p:ph type="hdr" sz="quarter"/>
          </p:nvPr>
        </p:nvSpPr>
        <p:spPr>
          <a:xfrm>
            <a:off x="0" y="0"/>
            <a:ext cx="4337101" cy="466434"/>
          </a:xfrm>
          <a:prstGeom prst="rect">
            <a:avLst/>
          </a:prstGeom>
        </p:spPr>
        <p:txBody>
          <a:bodyPr vert="horz" lIns="93177" tIns="46589" rIns="93177" bIns="46589" rtlCol="0"/>
          <a:lstStyle>
            <a:lvl1pPr algn="l">
              <a:defRPr sz="1200"/>
            </a:lvl1pPr>
          </a:lstStyle>
          <a:p>
            <a:r>
              <a:rPr lang="en-US" sz="2400" dirty="0">
                <a:latin typeface="Alex Brush" panose="02000400000000000000" pitchFamily="2" charset="0"/>
              </a:rPr>
              <a:t>dealing with </a:t>
            </a:r>
            <a:r>
              <a:rPr lang="en-US" sz="2400" dirty="0">
                <a:latin typeface="Impact" panose="020B0806030902050204" pitchFamily="34" charset="0"/>
              </a:rPr>
              <a:t>Difficult Passages</a:t>
            </a:r>
          </a:p>
        </p:txBody>
      </p:sp>
      <p:sp>
        <p:nvSpPr>
          <p:cNvPr id="3" name="Date Placeholder 2">
            <a:extLst>
              <a:ext uri="{FF2B5EF4-FFF2-40B4-BE49-F238E27FC236}">
                <a16:creationId xmlns:a16="http://schemas.microsoft.com/office/drawing/2014/main" id="{505F1039-2DCA-4FB0-8DA7-1E96AF9FC798}"/>
              </a:ext>
            </a:extLst>
          </p:cNvPr>
          <p:cNvSpPr>
            <a:spLocks noGrp="1"/>
          </p:cNvSpPr>
          <p:nvPr>
            <p:ph type="dt" sz="quarter" idx="1"/>
          </p:nvPr>
        </p:nvSpPr>
        <p:spPr>
          <a:xfrm>
            <a:off x="4661138" y="0"/>
            <a:ext cx="2347640" cy="466434"/>
          </a:xfrm>
          <a:prstGeom prst="rect">
            <a:avLst/>
          </a:prstGeom>
        </p:spPr>
        <p:txBody>
          <a:bodyPr vert="horz" lIns="93177" tIns="46589" rIns="93177" bIns="46589" rtlCol="0"/>
          <a:lstStyle>
            <a:lvl1pPr algn="r">
              <a:defRPr sz="1200"/>
            </a:lvl1pPr>
          </a:lstStyle>
          <a:p>
            <a:r>
              <a:rPr lang="en-US" dirty="0"/>
              <a:t>July 15, 2018 pm</a:t>
            </a:r>
          </a:p>
        </p:txBody>
      </p:sp>
      <p:sp>
        <p:nvSpPr>
          <p:cNvPr id="4" name="Footer Placeholder 3">
            <a:extLst>
              <a:ext uri="{FF2B5EF4-FFF2-40B4-BE49-F238E27FC236}">
                <a16:creationId xmlns:a16="http://schemas.microsoft.com/office/drawing/2014/main" id="{4FB4D421-CDCA-4513-ABAC-B8643554947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DB910CAF-2C6E-4BC9-9E60-774C47CF95A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2DDDA8F6-63F0-498E-A423-86CB2F00141D}" type="slidenum">
              <a:rPr lang="en-US" smtClean="0"/>
              <a:t>‹#›</a:t>
            </a:fld>
            <a:endParaRPr lang="en-US" dirty="0"/>
          </a:p>
        </p:txBody>
      </p:sp>
    </p:spTree>
    <p:extLst>
      <p:ext uri="{BB962C8B-B14F-4D97-AF65-F5344CB8AC3E}">
        <p14:creationId xmlns:p14="http://schemas.microsoft.com/office/powerpoint/2010/main" val="2935406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FCA744-F9D9-45A3-81C7-46C3F45C2386}" type="datetimeFigureOut">
              <a:rPr lang="en-US" smtClean="0"/>
              <a:t>7/15/2018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DB5223-B0F1-4B36-A905-5417618DAD13}" type="slidenum">
              <a:rPr lang="en-US" smtClean="0"/>
              <a:t>‹#›</a:t>
            </a:fld>
            <a:endParaRPr lang="en-US"/>
          </a:p>
        </p:txBody>
      </p:sp>
    </p:spTree>
    <p:extLst>
      <p:ext uri="{BB962C8B-B14F-4D97-AF65-F5344CB8AC3E}">
        <p14:creationId xmlns:p14="http://schemas.microsoft.com/office/powerpoint/2010/main" val="23746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Peter 3:14-16), </a:t>
            </a:r>
            <a:r>
              <a:rPr lang="en-US" i="1" dirty="0"/>
              <a:t>“Therefore, beloved, looking forward to these thi</a:t>
            </a:r>
            <a:r>
              <a:rPr lang="en-US" dirty="0"/>
              <a:t>ngs </a:t>
            </a:r>
            <a:r>
              <a:rPr lang="en-US" b="1" dirty="0"/>
              <a:t>[the coming of the Lord and the end of the world], </a:t>
            </a:r>
            <a:r>
              <a:rPr lang="en-US" i="1" dirty="0"/>
              <a:t>be diligent to be found by Him in peace, without spot and blameless;</a:t>
            </a:r>
            <a:r>
              <a:rPr lang="en-US" i="1" baseline="30000" dirty="0"/>
              <a:t> 15</a:t>
            </a:r>
            <a:r>
              <a:rPr lang="en-US" i="1" dirty="0"/>
              <a:t> and consider that the longsuffering of our Lord is salvation—as also our beloved brother Paul, according to the wisdom given to him, has written to you,</a:t>
            </a:r>
            <a:r>
              <a:rPr lang="en-US" i="1" baseline="30000" dirty="0"/>
              <a:t> 16</a:t>
            </a:r>
            <a:r>
              <a:rPr lang="en-US" i="1" dirty="0"/>
              <a:t> as also in all his epistles, speaking in them of these things, in which are some things hard to understand, which untaught and unstable people twist to their own destruction, as they do also the rest of the Scriptures.”</a:t>
            </a:r>
            <a:endParaRPr lang="en-US" dirty="0"/>
          </a:p>
          <a:p>
            <a:pPr marL="640594" lvl="1" indent="-174708">
              <a:buFont typeface="Arial" panose="020B0604020202020204" pitchFamily="34" charset="0"/>
              <a:buChar char="•"/>
            </a:pPr>
            <a:r>
              <a:rPr lang="en-US" dirty="0"/>
              <a:t>Some passages are difficult</a:t>
            </a:r>
          </a:p>
          <a:p>
            <a:pPr marL="640594" lvl="1" indent="-174708">
              <a:buFont typeface="Arial" panose="020B0604020202020204" pitchFamily="34" charset="0"/>
              <a:buChar char="•"/>
            </a:pPr>
            <a:r>
              <a:rPr lang="en-US" dirty="0"/>
              <a:t>There is danger in wresting or twisting them</a:t>
            </a:r>
          </a:p>
          <a:p>
            <a:pPr marL="640594" lvl="1" indent="-174708">
              <a:buFont typeface="Arial" panose="020B0604020202020204" pitchFamily="34" charset="0"/>
              <a:buChar char="•"/>
            </a:pPr>
            <a:r>
              <a:rPr lang="en-US" dirty="0"/>
              <a:t>However, truth is knowable!</a:t>
            </a:r>
          </a:p>
          <a:p>
            <a:r>
              <a:rPr lang="en-US" b="1" dirty="0"/>
              <a:t>(Ephesians 3:3-5), </a:t>
            </a:r>
            <a:r>
              <a:rPr lang="en-US" i="1" dirty="0"/>
              <a:t>“how that by revelation He made known to me the mystery (as I have briefly written already,</a:t>
            </a:r>
            <a:r>
              <a:rPr lang="en-US" i="1" baseline="30000" dirty="0"/>
              <a:t> 4</a:t>
            </a:r>
            <a:r>
              <a:rPr lang="en-US" i="1" dirty="0"/>
              <a:t> by which, when you read, you may understand my knowledge in the mystery of Christ),</a:t>
            </a:r>
            <a:r>
              <a:rPr lang="en-US" i="1" baseline="30000" dirty="0"/>
              <a:t> 5</a:t>
            </a:r>
            <a:r>
              <a:rPr lang="en-US" i="1" dirty="0"/>
              <a:t> which in other ages was not made known to the sons of men, as it has now been revealed by the Spirit to His holy apostles and prophets:”</a:t>
            </a:r>
          </a:p>
          <a:p>
            <a:r>
              <a:rPr lang="en-US" b="1" dirty="0"/>
              <a:t>(Ephesians 5:17),</a:t>
            </a:r>
            <a:r>
              <a:rPr lang="en-US" dirty="0"/>
              <a:t> </a:t>
            </a:r>
            <a:r>
              <a:rPr lang="en-US" i="1" dirty="0"/>
              <a:t>“Therefore do not be unwise, but understand what the will of the Lord is.”</a:t>
            </a:r>
          </a:p>
          <a:p>
            <a:endParaRPr lang="en-US" dirty="0"/>
          </a:p>
          <a:p>
            <a:r>
              <a:rPr lang="en-US" b="1" dirty="0"/>
              <a:t>So, consider the following principles to help when presented with challenging passages of scripture in your study, whose meaning is not immediately apparent.</a:t>
            </a:r>
          </a:p>
        </p:txBody>
      </p:sp>
      <p:sp>
        <p:nvSpPr>
          <p:cNvPr id="4" name="Slide Number Placeholder 3"/>
          <p:cNvSpPr>
            <a:spLocks noGrp="1"/>
          </p:cNvSpPr>
          <p:nvPr>
            <p:ph type="sldNum" sz="quarter" idx="10"/>
          </p:nvPr>
        </p:nvSpPr>
        <p:spPr/>
        <p:txBody>
          <a:bodyPr/>
          <a:lstStyle/>
          <a:p>
            <a:fld id="{30DB5223-B0F1-4B36-A905-5417618DAD13}" type="slidenum">
              <a:rPr lang="en-US" smtClean="0"/>
              <a:t>1</a:t>
            </a:fld>
            <a:endParaRPr lang="en-US"/>
          </a:p>
        </p:txBody>
      </p:sp>
    </p:spTree>
    <p:extLst>
      <p:ext uri="{BB962C8B-B14F-4D97-AF65-F5344CB8AC3E}">
        <p14:creationId xmlns:p14="http://schemas.microsoft.com/office/powerpoint/2010/main" val="340465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Prayer</a:t>
            </a:r>
          </a:p>
          <a:p>
            <a:r>
              <a:rPr lang="en-US" b="1" dirty="0"/>
              <a:t>(James 1:5), </a:t>
            </a:r>
            <a:r>
              <a:rPr lang="en-US" dirty="0"/>
              <a:t>“</a:t>
            </a:r>
            <a:r>
              <a:rPr lang="en-US" i="1" dirty="0"/>
              <a:t>If any of you lacks wisdom, let him ask of God, who gives to all liberally and without reproach, and it will be given to him.”</a:t>
            </a:r>
          </a:p>
          <a:p>
            <a:pPr marL="174708" indent="-174708">
              <a:buFont typeface="Arial" panose="020B0604020202020204" pitchFamily="34" charset="0"/>
              <a:buChar char="•"/>
            </a:pPr>
            <a:r>
              <a:rPr lang="en-US" b="1" dirty="0"/>
              <a:t>Exegesis, not Eisegesis </a:t>
            </a:r>
          </a:p>
          <a:p>
            <a:pPr marL="640594" lvl="1" indent="-174708">
              <a:buFont typeface="Arial" panose="020B0604020202020204" pitchFamily="34" charset="0"/>
              <a:buChar char="•"/>
            </a:pPr>
            <a:r>
              <a:rPr lang="en-US" dirty="0"/>
              <a:t>Don’t study to justify a view you hold. Study to determine what view you will hold</a:t>
            </a:r>
          </a:p>
          <a:p>
            <a:pPr defTabSz="931774"/>
            <a:r>
              <a:rPr lang="en-US" b="1" dirty="0"/>
              <a:t>(2 Peter 3:14-16), </a:t>
            </a:r>
            <a:r>
              <a:rPr lang="en-US" i="1" dirty="0"/>
              <a:t>“Therefore, beloved, looking forward to these thi</a:t>
            </a:r>
            <a:r>
              <a:rPr lang="en-US" dirty="0"/>
              <a:t>ngs,</a:t>
            </a:r>
            <a:r>
              <a:rPr lang="en-US" b="1" dirty="0"/>
              <a:t> </a:t>
            </a:r>
            <a:r>
              <a:rPr lang="en-US" i="1" dirty="0"/>
              <a:t>be diligent to be found by Him in peace, without spot and blameless;</a:t>
            </a:r>
            <a:r>
              <a:rPr lang="en-US" i="1" baseline="30000" dirty="0"/>
              <a:t> 15</a:t>
            </a:r>
            <a:r>
              <a:rPr lang="en-US" i="1" dirty="0"/>
              <a:t> and consider that the longsuffering of our Lord is salvation—as also our beloved brother Paul, according to the wisdom given to him, has written to you,</a:t>
            </a:r>
            <a:r>
              <a:rPr lang="en-US" i="1" baseline="30000" dirty="0"/>
              <a:t> 16</a:t>
            </a:r>
            <a:r>
              <a:rPr lang="en-US" i="1" dirty="0"/>
              <a:t> as also in all his epistles, speaking in them of these things, in which are some things hard to understand, which untaught and </a:t>
            </a:r>
            <a:r>
              <a:rPr lang="en-US" b="1" i="1" dirty="0"/>
              <a:t>unstable</a:t>
            </a:r>
            <a:r>
              <a:rPr lang="en-US" i="1" dirty="0"/>
              <a:t> </a:t>
            </a:r>
            <a:r>
              <a:rPr lang="en-US" b="1" i="1" dirty="0"/>
              <a:t>people twist to their own destruction</a:t>
            </a:r>
            <a:r>
              <a:rPr lang="en-US" i="1" dirty="0"/>
              <a:t>, as they do also the rest of the Scriptures.”</a:t>
            </a:r>
          </a:p>
          <a:p>
            <a:pPr defTabSz="931774"/>
            <a:r>
              <a:rPr lang="en-US" b="1" i="0" dirty="0"/>
              <a:t>(Titus 1:13-14), [Paul’s admonition to Titus about the Christian’s on Crete], </a:t>
            </a:r>
            <a:r>
              <a:rPr lang="en-US" i="1" dirty="0"/>
              <a:t>“Therefore rebuke them sharply, that they may be sound in the faith,</a:t>
            </a:r>
            <a:r>
              <a:rPr lang="en-US" i="1" baseline="30000" dirty="0"/>
              <a:t> 14</a:t>
            </a:r>
            <a:r>
              <a:rPr lang="en-US" i="1" dirty="0"/>
              <a:t> not giving heed to Jewish fables and </a:t>
            </a:r>
            <a:r>
              <a:rPr lang="en-US" i="1" u="sng" dirty="0"/>
              <a:t>commandments of men</a:t>
            </a:r>
            <a:r>
              <a:rPr lang="en-US" i="1" dirty="0"/>
              <a:t> who turn from the truth.”</a:t>
            </a:r>
          </a:p>
          <a:p>
            <a:pPr marL="174708" indent="-174708">
              <a:buFont typeface="Arial" panose="020B0604020202020204" pitchFamily="34" charset="0"/>
              <a:buChar char="•"/>
            </a:pPr>
            <a:r>
              <a:rPr lang="en-US" b="1" dirty="0"/>
              <a:t>Acceptance of inspiration</a:t>
            </a:r>
            <a:endParaRPr lang="en-US" dirty="0"/>
          </a:p>
          <a:p>
            <a:pPr marL="640594" lvl="1" indent="-174708">
              <a:buFont typeface="Arial" panose="020B0604020202020204" pitchFamily="34" charset="0"/>
              <a:buChar char="•"/>
            </a:pPr>
            <a:r>
              <a:rPr lang="en-US" dirty="0"/>
              <a:t>Note: This necessitates the concept of NO CONTRADICTION</a:t>
            </a:r>
          </a:p>
          <a:p>
            <a:r>
              <a:rPr lang="en-US" b="1" dirty="0"/>
              <a:t>(2 Timothy 3:16-17), </a:t>
            </a:r>
            <a:r>
              <a:rPr lang="en-US" i="1" dirty="0"/>
              <a:t>“All Scripture is given by inspiration of God, and is profitable for doctrine, for reproof, for correction, for instruction in righteousness,</a:t>
            </a:r>
            <a:r>
              <a:rPr lang="en-US" i="1" baseline="30000" dirty="0"/>
              <a:t> 17</a:t>
            </a:r>
            <a:r>
              <a:rPr lang="en-US" i="1" dirty="0"/>
              <a:t> that the man of God may be complete, thoroughly equipped for every good work.”</a:t>
            </a:r>
          </a:p>
        </p:txBody>
      </p:sp>
      <p:sp>
        <p:nvSpPr>
          <p:cNvPr id="4" name="Slide Number Placeholder 3"/>
          <p:cNvSpPr>
            <a:spLocks noGrp="1"/>
          </p:cNvSpPr>
          <p:nvPr>
            <p:ph type="sldNum" sz="quarter" idx="10"/>
          </p:nvPr>
        </p:nvSpPr>
        <p:spPr/>
        <p:txBody>
          <a:bodyPr/>
          <a:lstStyle/>
          <a:p>
            <a:pPr defTabSz="931774"/>
            <a:fld id="{30DB5223-B0F1-4B36-A905-5417618DAD13}" type="slidenum">
              <a:rPr lang="en-US">
                <a:solidFill>
                  <a:prstClr val="black"/>
                </a:solidFill>
                <a:latin typeface="Calibri" panose="020F0502020204030204"/>
              </a:rPr>
              <a:pPr defTabSz="9317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48908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Context!  </a:t>
            </a:r>
          </a:p>
          <a:p>
            <a:pPr marL="640594" lvl="1" indent="-174708">
              <a:buFont typeface="Arial" panose="020B0604020202020204" pitchFamily="34" charset="0"/>
              <a:buChar char="•"/>
            </a:pPr>
            <a:r>
              <a:rPr lang="en-US" dirty="0"/>
              <a:t>Immediate, and greater context of scripture.  </a:t>
            </a:r>
          </a:p>
          <a:p>
            <a:pPr marL="640594" lvl="1" indent="-174708">
              <a:buFont typeface="Arial" panose="020B0604020202020204" pitchFamily="34" charset="0"/>
              <a:buChar char="•"/>
            </a:pPr>
            <a:r>
              <a:rPr lang="en-US" dirty="0"/>
              <a:t>Use easily understood passages to give insight on more difficult passages</a:t>
            </a:r>
          </a:p>
          <a:p>
            <a:r>
              <a:rPr lang="en-US" b="1" dirty="0"/>
              <a:t>(Matthew 6:10), </a:t>
            </a:r>
            <a:r>
              <a:rPr lang="en-US" dirty="0"/>
              <a:t>“</a:t>
            </a:r>
            <a:r>
              <a:rPr lang="en-US" i="1" dirty="0"/>
              <a:t>Your kingdom come. Your will be done on earth as it is in heaven.”</a:t>
            </a:r>
          </a:p>
          <a:p>
            <a:pPr marL="640594" lvl="1" indent="-174708">
              <a:buFont typeface="Arial" panose="020B0604020202020204" pitchFamily="34" charset="0"/>
              <a:buChar char="•"/>
            </a:pPr>
            <a:r>
              <a:rPr lang="en-US" dirty="0"/>
              <a:t>We should follow this example of prayer.  However, this sentiment is not a scriptural sentiment</a:t>
            </a:r>
          </a:p>
          <a:p>
            <a:pPr marL="640594" lvl="1" indent="-174708">
              <a:buFont typeface="Arial" panose="020B0604020202020204" pitchFamily="34" charset="0"/>
              <a:buChar char="•"/>
            </a:pPr>
            <a:r>
              <a:rPr lang="en-US" dirty="0"/>
              <a:t>Jesus expressed it prior to His death, and exaltation to His throne</a:t>
            </a:r>
          </a:p>
          <a:p>
            <a:pPr marL="640594" lvl="1" indent="-174708">
              <a:buFont typeface="Arial" panose="020B0604020202020204" pitchFamily="34" charset="0"/>
              <a:buChar char="•"/>
            </a:pPr>
            <a:r>
              <a:rPr lang="en-US" dirty="0"/>
              <a:t>We would be praying for the coming of something that has already appeared!</a:t>
            </a:r>
          </a:p>
          <a:p>
            <a:r>
              <a:rPr lang="en-US" b="1" dirty="0"/>
              <a:t>(Colossians 1:13), </a:t>
            </a:r>
            <a:r>
              <a:rPr lang="en-US" i="1" dirty="0"/>
              <a:t>“He has delivered us from the power of darkness and conveyed us into the kingdom of the Son of His love,</a:t>
            </a:r>
            <a:r>
              <a:rPr lang="en-US" i="1" baseline="30000" dirty="0"/>
              <a:t> 14</a:t>
            </a:r>
            <a:r>
              <a:rPr lang="en-US" i="1" dirty="0"/>
              <a:t> in whom we have redemption through His blood, the forgiveness of sins.”</a:t>
            </a:r>
          </a:p>
          <a:p>
            <a:pPr marL="628650" lvl="1" indent="-171450">
              <a:buFont typeface="Arial" panose="020B0604020202020204" pitchFamily="34" charset="0"/>
              <a:buChar char="•"/>
            </a:pPr>
            <a:r>
              <a:rPr lang="en-US" i="0" dirty="0"/>
              <a:t>Another Example:  (Mark 9:1, contradicts premillennial theory)</a:t>
            </a:r>
          </a:p>
          <a:p>
            <a:pPr marL="174708" indent="-174708">
              <a:buFont typeface="Arial" panose="020B0604020202020204" pitchFamily="34" charset="0"/>
              <a:buChar char="•"/>
            </a:pPr>
            <a:r>
              <a:rPr lang="en-US" b="1" dirty="0"/>
              <a:t>Word studies </a:t>
            </a:r>
          </a:p>
          <a:p>
            <a:pPr marL="631908" lvl="1" indent="-174708">
              <a:buFont typeface="Arial" panose="020B0604020202020204" pitchFamily="34" charset="0"/>
              <a:buChar char="•"/>
            </a:pPr>
            <a:r>
              <a:rPr lang="en-US" dirty="0"/>
              <a:t>The Hebrew and Greek languages are dead.  The meaning of terms used in the Bible are readily defined.  We have resources that will help us in knowing what the Holy Spirit actually meant, by looking at the words He used.</a:t>
            </a:r>
          </a:p>
          <a:p>
            <a:pPr marL="631908" lvl="1" indent="-174708">
              <a:buFont typeface="Arial" panose="020B0604020202020204" pitchFamily="34" charset="0"/>
              <a:buChar char="•"/>
            </a:pPr>
            <a:r>
              <a:rPr lang="en-US" dirty="0"/>
              <a:t>Vine’s Expository  Dictionary of N.T. Words &amp; Thayer’s Greek Lexicon are easy to use, and available both in book and electronic form</a:t>
            </a:r>
          </a:p>
          <a:p>
            <a:pPr marL="631908" lvl="1" indent="-174708">
              <a:buFont typeface="Arial" panose="020B0604020202020204" pitchFamily="34" charset="0"/>
              <a:buChar char="•"/>
            </a:pPr>
            <a:r>
              <a:rPr lang="en-US" dirty="0"/>
              <a:t>Note:  It is easy to misuse these helps.  Understand that context is often the best way to understand HOW a term is to be defined in that instance!</a:t>
            </a:r>
          </a:p>
          <a:p>
            <a:pPr marL="631908" lvl="1" indent="-174708">
              <a:buFont typeface="Arial" panose="020B0604020202020204" pitchFamily="34" charset="0"/>
              <a:buChar char="•"/>
            </a:pPr>
            <a:r>
              <a:rPr lang="en-US" dirty="0"/>
              <a:t>Ex:  Studying the words used to describe the lusts of the flesh and the fruit of the Spirit in Galatians 5 is helpful and clarifies the intent of Paul in the text.</a:t>
            </a:r>
          </a:p>
          <a:p>
            <a:pPr marL="174708" indent="-174708">
              <a:buFont typeface="Arial" panose="020B0604020202020204" pitchFamily="34" charset="0"/>
              <a:buChar char="•"/>
            </a:pPr>
            <a:r>
              <a:rPr lang="en-US" b="1" dirty="0"/>
              <a:t>Other tools to establish context and meaning</a:t>
            </a:r>
          </a:p>
          <a:p>
            <a:pPr marL="640594" lvl="1" indent="-174708">
              <a:buFont typeface="Arial" panose="020B0604020202020204" pitchFamily="34" charset="0"/>
              <a:buChar char="•"/>
            </a:pPr>
            <a:r>
              <a:rPr lang="en-US" b="1" dirty="0"/>
              <a:t>Bible encyclopedias </a:t>
            </a:r>
            <a:r>
              <a:rPr lang="en-US" dirty="0"/>
              <a:t>(Help with culture and customs)</a:t>
            </a:r>
          </a:p>
          <a:p>
            <a:pPr marL="640594" lvl="1" indent="-174708">
              <a:buFont typeface="Arial" panose="020B0604020202020204" pitchFamily="34" charset="0"/>
              <a:buChar char="•"/>
            </a:pPr>
            <a:r>
              <a:rPr lang="en-US" b="1" dirty="0"/>
              <a:t>Bible dictionaries &amp; Lexicons</a:t>
            </a:r>
            <a:r>
              <a:rPr lang="en-US" dirty="0"/>
              <a:t> (Gives the meaning of words</a:t>
            </a:r>
          </a:p>
          <a:p>
            <a:pPr marL="640594" lvl="1" indent="-174708">
              <a:buFont typeface="Arial" panose="020B0604020202020204" pitchFamily="34" charset="0"/>
              <a:buChar char="•"/>
            </a:pPr>
            <a:r>
              <a:rPr lang="en-US" b="1" dirty="0"/>
              <a:t>Commentaries</a:t>
            </a:r>
            <a:r>
              <a:rPr lang="en-US" dirty="0"/>
              <a:t>, (Consulting others supplies you with knowledge &amp; perception you may not have.)</a:t>
            </a:r>
          </a:p>
          <a:p>
            <a:r>
              <a:rPr lang="en-US" b="1" dirty="0"/>
              <a:t>(Nehemiah 8:8), </a:t>
            </a:r>
            <a:r>
              <a:rPr lang="en-US" dirty="0"/>
              <a:t>“</a:t>
            </a:r>
            <a:r>
              <a:rPr lang="en-US" i="1" dirty="0"/>
              <a:t>So they read distinctly from the book, in the Law of God; </a:t>
            </a:r>
            <a:r>
              <a:rPr lang="en-US" b="1" i="1" dirty="0"/>
              <a:t>and they gave the sense</a:t>
            </a:r>
            <a:r>
              <a:rPr lang="en-US" i="1" dirty="0"/>
              <a:t>, and helped them to understand the reading.”</a:t>
            </a:r>
          </a:p>
          <a:p>
            <a:pPr marL="640594" lvl="1" indent="-174708">
              <a:buFont typeface="Arial" panose="020B0604020202020204" pitchFamily="34" charset="0"/>
              <a:buChar char="•"/>
            </a:pPr>
            <a:r>
              <a:rPr lang="en-US" i="0" dirty="0"/>
              <a:t>This is what preachers, teachers and elders do</a:t>
            </a:r>
          </a:p>
          <a:p>
            <a:pPr marL="640594" lvl="1" indent="-174708">
              <a:buFont typeface="Arial" panose="020B0604020202020204" pitchFamily="34" charset="0"/>
              <a:buChar char="•"/>
            </a:pPr>
            <a:r>
              <a:rPr lang="en-US" i="0" dirty="0"/>
              <a:t>My advice would be to stick to dependable sources (commentaries by brethren)</a:t>
            </a:r>
          </a:p>
        </p:txBody>
      </p:sp>
      <p:sp>
        <p:nvSpPr>
          <p:cNvPr id="4" name="Slide Number Placeholder 3"/>
          <p:cNvSpPr>
            <a:spLocks noGrp="1"/>
          </p:cNvSpPr>
          <p:nvPr>
            <p:ph type="sldNum" sz="quarter" idx="10"/>
          </p:nvPr>
        </p:nvSpPr>
        <p:spPr/>
        <p:txBody>
          <a:bodyPr/>
          <a:lstStyle/>
          <a:p>
            <a:pPr defTabSz="931774"/>
            <a:fld id="{30DB5223-B0F1-4B36-A905-5417618DAD13}" type="slidenum">
              <a:rPr lang="en-US">
                <a:solidFill>
                  <a:prstClr val="black"/>
                </a:solidFill>
                <a:latin typeface="Calibri" panose="020F0502020204030204"/>
              </a:rPr>
              <a:pPr defTabSz="9317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92683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Aftermath</a:t>
            </a:r>
          </a:p>
          <a:p>
            <a:pPr marL="174708" indent="-174708">
              <a:buFont typeface="Arial" panose="020B0604020202020204" pitchFamily="34" charset="0"/>
              <a:buChar char="•"/>
            </a:pPr>
            <a:r>
              <a:rPr lang="en-US" b="1" dirty="0"/>
              <a:t>There is a difference between having less than perfect knowledge &amp; teaching a false doctrine</a:t>
            </a:r>
          </a:p>
          <a:p>
            <a:pPr marL="0" indent="0">
              <a:buFont typeface="Arial" panose="020B0604020202020204" pitchFamily="34" charset="0"/>
              <a:buNone/>
            </a:pPr>
            <a:r>
              <a:rPr lang="en-US" b="1" dirty="0"/>
              <a:t>(James 3:1-2), </a:t>
            </a:r>
            <a:r>
              <a:rPr lang="en-US" i="1" dirty="0"/>
              <a:t>“My brethren, let not many of you become teachers, knowing that we shall receive a stricter judgment.</a:t>
            </a:r>
            <a:r>
              <a:rPr lang="en-US" i="1" baseline="30000" dirty="0"/>
              <a:t> 2</a:t>
            </a:r>
            <a:r>
              <a:rPr lang="en-US" i="1" dirty="0"/>
              <a:t> For we all stumble in many things. If anyone does not stumble in word, he is a perfect man, able also to bridle the whole body.”</a:t>
            </a:r>
          </a:p>
          <a:p>
            <a:pPr marL="628650" lvl="1" indent="-171450">
              <a:buFont typeface="Arial" panose="020B0604020202020204" pitchFamily="34" charset="0"/>
              <a:buChar char="•"/>
            </a:pPr>
            <a:r>
              <a:rPr lang="en-US" i="0" dirty="0"/>
              <a:t>Pride is a problem with each of us.  We want to be perceived as knowledgeable, and may promote a doctrine that is destructive to the souls of men!</a:t>
            </a:r>
          </a:p>
          <a:p>
            <a:pPr marL="0" lvl="0" indent="0">
              <a:buFont typeface="Arial" panose="020B0604020202020204" pitchFamily="34" charset="0"/>
              <a:buNone/>
            </a:pPr>
            <a:r>
              <a:rPr lang="en-US" b="1" i="0" dirty="0"/>
              <a:t>(2 Timothy 2:17-18), [Paul described this type of temptation], </a:t>
            </a:r>
            <a:r>
              <a:rPr lang="en-US" i="1" dirty="0"/>
              <a:t>“Hymenaeus and </a:t>
            </a:r>
            <a:r>
              <a:rPr lang="en-US" i="1" dirty="0" err="1"/>
              <a:t>Philetus</a:t>
            </a:r>
            <a:r>
              <a:rPr lang="en-US" i="1" dirty="0"/>
              <a:t> are of this sort,</a:t>
            </a:r>
            <a:r>
              <a:rPr lang="en-US" i="1" baseline="30000" dirty="0"/>
              <a:t> 18</a:t>
            </a:r>
            <a:r>
              <a:rPr lang="en-US" i="1" dirty="0"/>
              <a:t> who have strayed concerning the truth, saying that the resurrection is already past; and they overthrow the faith of some.”</a:t>
            </a:r>
          </a:p>
          <a:p>
            <a:pPr marL="628650" lvl="1" indent="-171450">
              <a:buFont typeface="Arial" panose="020B0604020202020204" pitchFamily="34" charset="0"/>
              <a:buChar char="•"/>
            </a:pPr>
            <a:r>
              <a:rPr lang="en-US" b="0" i="0" dirty="0"/>
              <a:t>Remember, when you promote a false doctrine, you endanger the souls of others!</a:t>
            </a:r>
          </a:p>
          <a:p>
            <a:pPr marL="174708" indent="-174708">
              <a:buFont typeface="Arial" panose="020B0604020202020204" pitchFamily="34" charset="0"/>
              <a:buChar char="•"/>
            </a:pPr>
            <a:r>
              <a:rPr lang="en-US" b="1" dirty="0"/>
              <a:t>Acknowledge your own limitations, and understand that no one has a full understanding of God’s word</a:t>
            </a:r>
          </a:p>
          <a:p>
            <a:pPr marL="0" indent="0">
              <a:buFont typeface="Arial" panose="020B0604020202020204" pitchFamily="34" charset="0"/>
              <a:buNone/>
            </a:pPr>
            <a:r>
              <a:rPr lang="en-US" b="1" dirty="0"/>
              <a:t>(Hebrews 5:12-14), </a:t>
            </a:r>
            <a:r>
              <a:rPr lang="en-US" i="1" dirty="0"/>
              <a:t>“For though by this time you ought to be teachers, you need someone to teach you again the first principles of the oracles of God; and you have come to need milk and not solid food.</a:t>
            </a:r>
            <a:r>
              <a:rPr lang="en-US" i="1" baseline="30000" dirty="0"/>
              <a:t> 13</a:t>
            </a:r>
            <a:r>
              <a:rPr lang="en-US" i="1" dirty="0"/>
              <a:t> For everyone who partakes only of milk is unskilled in the word of righteousness, for he is a babe.</a:t>
            </a:r>
            <a:r>
              <a:rPr lang="en-US" i="1" baseline="30000" dirty="0"/>
              <a:t> 14</a:t>
            </a:r>
            <a:r>
              <a:rPr lang="en-US" i="1" dirty="0"/>
              <a:t> But solid food belongs to those who are of full age, that is, those who by reason of use have their senses exercised to discern both good and evil.”</a:t>
            </a:r>
          </a:p>
          <a:p>
            <a:pPr marL="628650" lvl="1" indent="-171450">
              <a:buFont typeface="Arial" panose="020B0604020202020204" pitchFamily="34" charset="0"/>
              <a:buChar char="•"/>
            </a:pPr>
            <a:r>
              <a:rPr lang="en-US" i="0" dirty="0"/>
              <a:t>Where are you on the scale of spiritual maturity?</a:t>
            </a:r>
          </a:p>
          <a:p>
            <a:pPr marL="628650" lvl="1" indent="-171450">
              <a:buFont typeface="Arial" panose="020B0604020202020204" pitchFamily="34" charset="0"/>
              <a:buChar char="•"/>
            </a:pPr>
            <a:r>
              <a:rPr lang="en-US" i="0" dirty="0"/>
              <a:t>How long have you diligently studied the word of God?</a:t>
            </a:r>
          </a:p>
          <a:p>
            <a:pPr marL="628650" lvl="1" indent="-171450">
              <a:buFont typeface="Arial" panose="020B0604020202020204" pitchFamily="34" charset="0"/>
              <a:buChar char="•"/>
            </a:pPr>
            <a:r>
              <a:rPr lang="en-US" i="0" dirty="0"/>
              <a:t>What do others, more mature and knowledgeable in the scriptures, view your understanding of a particular passage?</a:t>
            </a:r>
          </a:p>
          <a:p>
            <a:pPr marL="628650" lvl="1" indent="-171450">
              <a:buFont typeface="Arial" panose="020B0604020202020204" pitchFamily="34" charset="0"/>
              <a:buChar char="•"/>
            </a:pPr>
            <a:r>
              <a:rPr lang="en-US" i="0" dirty="0"/>
              <a:t>Be careful before becoming dogmatic about what God’s word teaches!</a:t>
            </a:r>
          </a:p>
          <a:p>
            <a:pPr marL="174708" indent="-174708">
              <a:buFont typeface="Arial" panose="020B0604020202020204" pitchFamily="34" charset="0"/>
              <a:buChar char="•"/>
            </a:pPr>
            <a:r>
              <a:rPr lang="en-US" b="1" dirty="0"/>
              <a:t>When sharing, always edify, never present material that bring doubt and qualms to others.</a:t>
            </a:r>
          </a:p>
          <a:p>
            <a:pPr marL="0" indent="0">
              <a:buFont typeface="Arial" panose="020B0604020202020204" pitchFamily="34" charset="0"/>
              <a:buNone/>
            </a:pPr>
            <a:r>
              <a:rPr lang="en-US" b="1" dirty="0"/>
              <a:t>(1 Timothy 1:3-4), </a:t>
            </a:r>
            <a:r>
              <a:rPr lang="en-US" i="1" dirty="0"/>
              <a:t>“As I urged you when I went into Macedonia—remain in Ephesus that you may charge some that they teach no other doctrine,</a:t>
            </a:r>
            <a:r>
              <a:rPr lang="en-US" i="1" baseline="30000" dirty="0"/>
              <a:t> 4</a:t>
            </a:r>
            <a:r>
              <a:rPr lang="en-US" i="1" dirty="0"/>
              <a:t> nor give heed to fables and endless genealogies, </a:t>
            </a:r>
            <a:r>
              <a:rPr lang="en-US" b="1" i="1" dirty="0"/>
              <a:t>which cause disputes rather than godly edification which is in faith</a:t>
            </a:r>
            <a:r>
              <a:rPr lang="en-US" i="1" dirty="0"/>
              <a:t>.”</a:t>
            </a:r>
          </a:p>
          <a:p>
            <a:pPr marL="628650" lvl="1" indent="-171450">
              <a:buFont typeface="Arial" panose="020B0604020202020204" pitchFamily="34" charset="0"/>
              <a:buChar char="•"/>
            </a:pPr>
            <a:r>
              <a:rPr lang="en-US" i="0" dirty="0"/>
              <a:t>I have a hard time understanding the motivation of those whose teaching style and subject material tend to create doubts and uncertainty in the minds of others</a:t>
            </a:r>
          </a:p>
          <a:p>
            <a:pPr marL="628650" lvl="1" indent="-171450">
              <a:buFont typeface="Arial" panose="020B0604020202020204" pitchFamily="34" charset="0"/>
              <a:buChar char="•"/>
            </a:pPr>
            <a:r>
              <a:rPr lang="en-US" i="0" dirty="0"/>
              <a:t>When teaching, remember your purpose is to build up, to encourage, not to confuse.  Imparting good, helpful information is the purpose of teaching.  A teacher’s purpose is not to “throw things out there, and see what people think.”  It is to impart wisdom from God’s word! </a:t>
            </a:r>
            <a:r>
              <a:rPr lang="en-US" b="1" i="0" dirty="0"/>
              <a:t>Teach what you know, not what you think might be so.</a:t>
            </a:r>
          </a:p>
        </p:txBody>
      </p:sp>
      <p:sp>
        <p:nvSpPr>
          <p:cNvPr id="4" name="Slide Number Placeholder 3"/>
          <p:cNvSpPr>
            <a:spLocks noGrp="1"/>
          </p:cNvSpPr>
          <p:nvPr>
            <p:ph type="sldNum" sz="quarter" idx="10"/>
          </p:nvPr>
        </p:nvSpPr>
        <p:spPr/>
        <p:txBody>
          <a:bodyPr/>
          <a:lstStyle/>
          <a:p>
            <a:pPr defTabSz="931774"/>
            <a:fld id="{30DB5223-B0F1-4B36-A905-5417618DAD13}" type="slidenum">
              <a:rPr lang="en-US">
                <a:solidFill>
                  <a:prstClr val="black"/>
                </a:solidFill>
                <a:latin typeface="Calibri" panose="020F0502020204030204"/>
              </a:rPr>
              <a:pPr defTabSz="9317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03510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6:68), [Some who followed Jesus had turned away, Jesus asked the twelve, “Do you also want to go away?”  Peter answered], </a:t>
            </a:r>
            <a:r>
              <a:rPr lang="en-US" b="0" i="1" dirty="0"/>
              <a:t>“Lord, to whom shall we go?  You have the words of eternal life.”</a:t>
            </a:r>
          </a:p>
          <a:p>
            <a:pPr marL="171450" indent="-171450">
              <a:buFont typeface="Arial" panose="020B0604020202020204" pitchFamily="34" charset="0"/>
              <a:buChar char="•"/>
            </a:pPr>
            <a:r>
              <a:rPr lang="en-US" b="0" i="0" dirty="0"/>
              <a:t>The truth brings life</a:t>
            </a:r>
          </a:p>
          <a:p>
            <a:pPr marL="171450" indent="-171450">
              <a:buFont typeface="Arial" panose="020B0604020202020204" pitchFamily="34" charset="0"/>
              <a:buChar char="•"/>
            </a:pPr>
            <a:r>
              <a:rPr lang="en-US" b="0" i="0" dirty="0"/>
              <a:t>In contrast, error brings condemnation</a:t>
            </a:r>
          </a:p>
          <a:p>
            <a:pPr marL="0" indent="0">
              <a:buFont typeface="Arial" panose="020B0604020202020204" pitchFamily="34" charset="0"/>
              <a:buNone/>
            </a:pPr>
            <a:r>
              <a:rPr lang="en-US" b="1" i="0" dirty="0"/>
              <a:t>(Galatians 1:8), </a:t>
            </a:r>
            <a:r>
              <a:rPr lang="en-US" b="0" i="1" dirty="0"/>
              <a:t>“</a:t>
            </a:r>
            <a:r>
              <a:rPr lang="en-US" i="1" dirty="0"/>
              <a:t>But even if we, or an angel from heaven, preach any other gospel to you than what we have preached to you, let him be accursed.”</a:t>
            </a:r>
          </a:p>
          <a:p>
            <a:pPr marL="0" indent="0">
              <a:buFont typeface="Arial" panose="020B0604020202020204" pitchFamily="34" charset="0"/>
              <a:buNone/>
            </a:pPr>
            <a:endParaRPr lang="en-US" b="0" i="1" dirty="0"/>
          </a:p>
          <a:p>
            <a:pPr marL="0" indent="0">
              <a:buFont typeface="Arial" panose="020B0604020202020204" pitchFamily="34" charset="0"/>
              <a:buNone/>
            </a:pPr>
            <a:r>
              <a:rPr lang="en-US" b="1" i="0" dirty="0"/>
              <a:t>So, in a nutshell, as we approach the difficult aspects of God’s word</a:t>
            </a:r>
          </a:p>
          <a:p>
            <a:pPr marL="171450" indent="-171450">
              <a:buFont typeface="Arial" panose="020B0604020202020204" pitchFamily="34" charset="0"/>
              <a:buChar char="•"/>
            </a:pPr>
            <a:r>
              <a:rPr lang="en-US" b="0" i="0" dirty="0"/>
              <a:t>Approach it with a proper attitude, desiring to know and to conform your life to God’s will, not matter the cost.</a:t>
            </a:r>
          </a:p>
          <a:p>
            <a:pPr marL="171450" indent="-171450">
              <a:buFont typeface="Arial" panose="020B0604020202020204" pitchFamily="34" charset="0"/>
              <a:buChar char="•"/>
            </a:pPr>
            <a:r>
              <a:rPr lang="en-US" b="0" i="0" dirty="0"/>
              <a:t>Study diligently, “rightly dividing the word of truth.”  Do so with a  full understanding of your level of knowledge, your shortcomings and limitations.</a:t>
            </a:r>
          </a:p>
          <a:p>
            <a:pPr marL="171450" indent="-171450">
              <a:buFont typeface="Arial" panose="020B0604020202020204" pitchFamily="34" charset="0"/>
              <a:buChar char="•"/>
            </a:pPr>
            <a:r>
              <a:rPr lang="en-US" b="0" i="0" dirty="0"/>
              <a:t>Never be dogmatic about something where uncertainty remains.  Never teach or preach your conviction unless it is settled.  Always be aware of God’s judgment upon those who teach error.</a:t>
            </a:r>
          </a:p>
          <a:p>
            <a:pPr marL="171450" indent="-171450">
              <a:buFont typeface="Arial" panose="020B0604020202020204" pitchFamily="34" charset="0"/>
              <a:buChar char="•"/>
            </a:pPr>
            <a:r>
              <a:rPr lang="en-US" b="0" i="0" dirty="0"/>
              <a:t>And always, always, recognize that God’s truths are knowable.  Though we never reach perfect knowledge, it is worth our time and effort to study deeply and diligently the things of God.</a:t>
            </a:r>
          </a:p>
          <a:p>
            <a:pPr marL="0" indent="0">
              <a:buFont typeface="Arial" panose="020B0604020202020204" pitchFamily="34" charset="0"/>
              <a:buNone/>
            </a:pPr>
            <a:r>
              <a:rPr lang="en-US" b="1" i="0" dirty="0"/>
              <a:t>(Psalm 119:14-16), </a:t>
            </a:r>
            <a:r>
              <a:rPr lang="en-US" b="0" i="1" dirty="0"/>
              <a:t>“</a:t>
            </a:r>
            <a:r>
              <a:rPr lang="en-US" i="1" dirty="0"/>
              <a:t>I have rejoiced in the way of Your testimonies, as much as in all riches. </a:t>
            </a:r>
            <a:r>
              <a:rPr lang="en-US" i="1" baseline="30000" dirty="0"/>
              <a:t>15</a:t>
            </a:r>
            <a:r>
              <a:rPr lang="en-US" i="1" dirty="0"/>
              <a:t> I will meditate on Your precepts, and contemplate Your ways. </a:t>
            </a:r>
            <a:r>
              <a:rPr lang="en-US" i="1" baseline="30000" dirty="0"/>
              <a:t>16</a:t>
            </a:r>
            <a:r>
              <a:rPr lang="en-US" i="1" dirty="0"/>
              <a:t> I will delight myself in Your statutes; I will not forget Your word.”</a:t>
            </a:r>
            <a:endParaRPr lang="en-US" b="0" i="1" dirty="0"/>
          </a:p>
        </p:txBody>
      </p:sp>
      <p:sp>
        <p:nvSpPr>
          <p:cNvPr id="4" name="Slide Number Placeholder 3"/>
          <p:cNvSpPr>
            <a:spLocks noGrp="1"/>
          </p:cNvSpPr>
          <p:nvPr>
            <p:ph type="sldNum" sz="quarter" idx="10"/>
          </p:nvPr>
        </p:nvSpPr>
        <p:spPr/>
        <p:txBody>
          <a:bodyPr/>
          <a:lstStyle/>
          <a:p>
            <a:pPr defTabSz="931774"/>
            <a:fld id="{30DB5223-B0F1-4B36-A905-5417618DAD13}" type="slidenum">
              <a:rPr lang="en-US">
                <a:solidFill>
                  <a:prstClr val="black"/>
                </a:solidFill>
                <a:latin typeface="Calibri" panose="020F0502020204030204"/>
              </a:rPr>
              <a:pPr defTabSz="9317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5484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6879-DA92-4B3F-9DE4-B65218175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CE6191-4BD7-4ADE-9426-84F83C4915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D8BBC1-B349-4409-AC91-71B92E0B6D79}"/>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5" name="Footer Placeholder 4">
            <a:extLst>
              <a:ext uri="{FF2B5EF4-FFF2-40B4-BE49-F238E27FC236}">
                <a16:creationId xmlns:a16="http://schemas.microsoft.com/office/drawing/2014/main" id="{DCA0F1C5-8EFD-43C4-8D0E-3F1CAC8ED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CE661-26C3-463A-87C0-8F0A83584AA2}"/>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223833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6A51-2867-41F5-BAEA-BAB1E03053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1428AD-B6DC-41AF-BF0B-6152DA4EF6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C3E5F-81A7-4573-8F8D-FEDA465AAC87}"/>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5" name="Footer Placeholder 4">
            <a:extLst>
              <a:ext uri="{FF2B5EF4-FFF2-40B4-BE49-F238E27FC236}">
                <a16:creationId xmlns:a16="http://schemas.microsoft.com/office/drawing/2014/main" id="{2B68BE01-C2E8-430B-8C85-4E2747744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9F75F-095F-4607-83E6-E025EFA85657}"/>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176766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C7748-1D70-485E-8E72-05408722EA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6D83F3-8CCB-4301-A591-972BFF3D04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9AFBF-7C45-409A-B25C-26570CD79FE6}"/>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5" name="Footer Placeholder 4">
            <a:extLst>
              <a:ext uri="{FF2B5EF4-FFF2-40B4-BE49-F238E27FC236}">
                <a16:creationId xmlns:a16="http://schemas.microsoft.com/office/drawing/2014/main" id="{7598E0C9-2DF0-43E6-B6EA-2C8E64497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8C7C0-8271-4134-82C2-3A87281E16CB}"/>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357483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8021-E3D4-4F58-AC1D-D9D6529DD5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F092E-757D-4704-8E6B-1BB7725A90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DD095-5882-4286-BFD2-5A2693F35662}"/>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5" name="Footer Placeholder 4">
            <a:extLst>
              <a:ext uri="{FF2B5EF4-FFF2-40B4-BE49-F238E27FC236}">
                <a16:creationId xmlns:a16="http://schemas.microsoft.com/office/drawing/2014/main" id="{0E3B9D84-9F94-44B8-A2C8-E9F0E719D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2FE16-8F0B-405D-944A-E60D76421117}"/>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179588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9BE0-8619-4134-AA70-51C7EF1BF2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7323A3-CB9F-490E-8867-051B83B40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3D0FF7-81A2-47A0-90BE-5ADDDDD70A8B}"/>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5" name="Footer Placeholder 4">
            <a:extLst>
              <a:ext uri="{FF2B5EF4-FFF2-40B4-BE49-F238E27FC236}">
                <a16:creationId xmlns:a16="http://schemas.microsoft.com/office/drawing/2014/main" id="{02B3FF72-808E-400B-AAA9-886534133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63D4B-B22E-4ABF-B4E4-CBD88C872517}"/>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252622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5701-E35C-4DD3-A862-B322876FA9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7CF17-3C77-4A70-904A-7386B1BD0D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944272-5D6A-4BD1-8C53-F351950C00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286860-AD29-4DC1-BB3D-023DAC75FE03}"/>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6" name="Footer Placeholder 5">
            <a:extLst>
              <a:ext uri="{FF2B5EF4-FFF2-40B4-BE49-F238E27FC236}">
                <a16:creationId xmlns:a16="http://schemas.microsoft.com/office/drawing/2014/main" id="{FA7AD558-08A8-452F-89DE-ECE528B3F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101D7-6AC5-4289-8E2F-66E23359C490}"/>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134145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EF3B-4AB6-405D-AB19-FD44B95AFC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F52C21-B75D-47C0-962F-469CA2593C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3F06AB-4EF1-445D-A98E-DD73F4E686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9B0D67-1257-4802-A533-DDF45937C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C4739E-33BF-4713-BC27-DEA6C2619A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FCD67F-7829-4F51-BA5C-5D8DC0861597}"/>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8" name="Footer Placeholder 7">
            <a:extLst>
              <a:ext uri="{FF2B5EF4-FFF2-40B4-BE49-F238E27FC236}">
                <a16:creationId xmlns:a16="http://schemas.microsoft.com/office/drawing/2014/main" id="{644C1F88-41BB-4A20-8A41-03EC567228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47926-2462-488C-A064-969BAD3C1477}"/>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345535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8BE0-2D6F-4495-80DE-864C94A52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7F5F2F-7020-4B1E-B889-B511BD00C5B3}"/>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4" name="Footer Placeholder 3">
            <a:extLst>
              <a:ext uri="{FF2B5EF4-FFF2-40B4-BE49-F238E27FC236}">
                <a16:creationId xmlns:a16="http://schemas.microsoft.com/office/drawing/2014/main" id="{3BB827D7-8CD5-48F9-8FA9-F6DFAAF8B5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6AA945-CD0E-469D-8FE2-2A7BC718D4F5}"/>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1492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4D4AB2-CF1E-48E0-A6D4-0D6E48EBE95E}"/>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3" name="Footer Placeholder 2">
            <a:extLst>
              <a:ext uri="{FF2B5EF4-FFF2-40B4-BE49-F238E27FC236}">
                <a16:creationId xmlns:a16="http://schemas.microsoft.com/office/drawing/2014/main" id="{235CCB14-249C-4C4B-90D5-7B1DAB9F94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FDF15-B88D-4CBC-8A59-1061D5C196E3}"/>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197576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A85B-D553-460F-93D7-349CF8F71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48EE99-2933-4C98-AB78-CC0A25EAAB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50E876-A017-4686-A4B8-67D6E8E31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9E1EE9-8BAD-405F-A2D0-AE22883D8A57}"/>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6" name="Footer Placeholder 5">
            <a:extLst>
              <a:ext uri="{FF2B5EF4-FFF2-40B4-BE49-F238E27FC236}">
                <a16:creationId xmlns:a16="http://schemas.microsoft.com/office/drawing/2014/main" id="{A82078C5-E796-4782-9C92-853496A71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7E4C24-78BC-47BE-A06C-94CA0F120049}"/>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157288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D1A3-4829-4213-A4FF-A1C1FBF68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A982B-A8EE-4C17-9A63-814E37BD9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7C6083-7B8D-4EE2-8EC8-01942A3C7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2CFA14-A634-4AB6-B956-106A99911DC6}"/>
              </a:ext>
            </a:extLst>
          </p:cNvPr>
          <p:cNvSpPr>
            <a:spLocks noGrp="1"/>
          </p:cNvSpPr>
          <p:nvPr>
            <p:ph type="dt" sz="half" idx="10"/>
          </p:nvPr>
        </p:nvSpPr>
        <p:spPr/>
        <p:txBody>
          <a:bodyPr/>
          <a:lstStyle/>
          <a:p>
            <a:fld id="{4E951EC8-27AF-4F1E-9A7A-E70F0D8285C5}" type="datetimeFigureOut">
              <a:rPr lang="en-US" smtClean="0"/>
              <a:t>7/15/2018</a:t>
            </a:fld>
            <a:endParaRPr lang="en-US"/>
          </a:p>
        </p:txBody>
      </p:sp>
      <p:sp>
        <p:nvSpPr>
          <p:cNvPr id="6" name="Footer Placeholder 5">
            <a:extLst>
              <a:ext uri="{FF2B5EF4-FFF2-40B4-BE49-F238E27FC236}">
                <a16:creationId xmlns:a16="http://schemas.microsoft.com/office/drawing/2014/main" id="{3DF9EC5F-CBED-4672-992C-4B42D4EDE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D0C1C-0D5E-4544-A4D5-F60A58A98E45}"/>
              </a:ext>
            </a:extLst>
          </p:cNvPr>
          <p:cNvSpPr>
            <a:spLocks noGrp="1"/>
          </p:cNvSpPr>
          <p:nvPr>
            <p:ph type="sldNum" sz="quarter" idx="12"/>
          </p:nvPr>
        </p:nvSpPr>
        <p:spPr/>
        <p:txBody>
          <a:bodyPr/>
          <a:lstStyle/>
          <a:p>
            <a:fld id="{A0DCD983-F254-49B6-AE45-DAC4088DC4F4}" type="slidenum">
              <a:rPr lang="en-US" smtClean="0"/>
              <a:t>‹#›</a:t>
            </a:fld>
            <a:endParaRPr lang="en-US"/>
          </a:p>
        </p:txBody>
      </p:sp>
    </p:spTree>
    <p:extLst>
      <p:ext uri="{BB962C8B-B14F-4D97-AF65-F5344CB8AC3E}">
        <p14:creationId xmlns:p14="http://schemas.microsoft.com/office/powerpoint/2010/main" val="277332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D94B6-3383-4600-82FE-04366AD6D2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715354-7059-489B-9A82-B1ED03E96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9BEF8-9BFE-4661-99B0-5726CCE016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51EC8-27AF-4F1E-9A7A-E70F0D8285C5}" type="datetimeFigureOut">
              <a:rPr lang="en-US" smtClean="0"/>
              <a:t>7/15/2018</a:t>
            </a:fld>
            <a:endParaRPr lang="en-US"/>
          </a:p>
        </p:txBody>
      </p:sp>
      <p:sp>
        <p:nvSpPr>
          <p:cNvPr id="5" name="Footer Placeholder 4">
            <a:extLst>
              <a:ext uri="{FF2B5EF4-FFF2-40B4-BE49-F238E27FC236}">
                <a16:creationId xmlns:a16="http://schemas.microsoft.com/office/drawing/2014/main" id="{B8CCB266-6605-46DC-86F3-BE5187115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B43BC2-B627-4C90-8F25-9D94209FB4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CD983-F254-49B6-AE45-DAC4088DC4F4}" type="slidenum">
              <a:rPr lang="en-US" smtClean="0"/>
              <a:t>‹#›</a:t>
            </a:fld>
            <a:endParaRPr lang="en-US"/>
          </a:p>
        </p:txBody>
      </p:sp>
    </p:spTree>
    <p:extLst>
      <p:ext uri="{BB962C8B-B14F-4D97-AF65-F5344CB8AC3E}">
        <p14:creationId xmlns:p14="http://schemas.microsoft.com/office/powerpoint/2010/main" val="372562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811A-8FB4-424F-843D-4D89EB1EF564}"/>
              </a:ext>
            </a:extLst>
          </p:cNvPr>
          <p:cNvSpPr>
            <a:spLocks noGrp="1"/>
          </p:cNvSpPr>
          <p:nvPr>
            <p:ph type="ctrTitle"/>
          </p:nvPr>
        </p:nvSpPr>
        <p:spPr>
          <a:xfrm>
            <a:off x="766916" y="547169"/>
            <a:ext cx="10874477" cy="2387600"/>
          </a:xfrm>
        </p:spPr>
        <p:txBody>
          <a:bodyPr/>
          <a:lstStyle/>
          <a:p>
            <a:r>
              <a:rPr lang="en-US" sz="4800" dirty="0">
                <a:solidFill>
                  <a:srgbClr val="E4D7AD"/>
                </a:solidFill>
                <a:effectLst>
                  <a:outerShdw blurRad="38100" dist="38100" dir="2700000" algn="tl">
                    <a:srgbClr val="000000">
                      <a:alpha val="43137"/>
                    </a:srgbClr>
                  </a:outerShdw>
                </a:effectLst>
                <a:latin typeface="Alex Brush" panose="02000400000000000000" pitchFamily="2" charset="0"/>
              </a:rPr>
              <a:t>dealing with</a:t>
            </a:r>
            <a:br>
              <a:rPr lang="en-US" dirty="0">
                <a:solidFill>
                  <a:srgbClr val="E4D7AD"/>
                </a:solidFill>
                <a:effectLst>
                  <a:outerShdw blurRad="38100" dist="38100" dir="2700000" algn="tl">
                    <a:srgbClr val="000000">
                      <a:alpha val="43137"/>
                    </a:srgbClr>
                  </a:outerShdw>
                </a:effectLst>
              </a:rPr>
            </a:br>
            <a:r>
              <a:rPr lang="en-US" sz="8000" dirty="0">
                <a:solidFill>
                  <a:srgbClr val="E4D7AD"/>
                </a:solidFill>
                <a:effectLst>
                  <a:outerShdw blurRad="38100" dist="38100" dir="2700000" algn="tl">
                    <a:srgbClr val="000000">
                      <a:alpha val="43137"/>
                    </a:srgbClr>
                  </a:outerShdw>
                </a:effectLst>
                <a:latin typeface="Impact" panose="020B0806030902050204" pitchFamily="34" charset="0"/>
              </a:rPr>
              <a:t>Difficult Passages</a:t>
            </a:r>
          </a:p>
        </p:txBody>
      </p:sp>
      <p:sp>
        <p:nvSpPr>
          <p:cNvPr id="3" name="Subtitle 2">
            <a:extLst>
              <a:ext uri="{FF2B5EF4-FFF2-40B4-BE49-F238E27FC236}">
                <a16:creationId xmlns:a16="http://schemas.microsoft.com/office/drawing/2014/main" id="{8D23E235-98BC-4092-AFB9-5756FB66417C}"/>
              </a:ext>
            </a:extLst>
          </p:cNvPr>
          <p:cNvSpPr>
            <a:spLocks noGrp="1"/>
          </p:cNvSpPr>
          <p:nvPr>
            <p:ph type="subTitle" idx="1"/>
          </p:nvPr>
        </p:nvSpPr>
        <p:spPr>
          <a:xfrm>
            <a:off x="226142" y="296453"/>
            <a:ext cx="9144000" cy="1655762"/>
          </a:xfrm>
        </p:spPr>
        <p:txBody>
          <a:bodyPr>
            <a:normAutofit/>
          </a:bodyPr>
          <a:lstStyle/>
          <a:p>
            <a:pPr algn="l"/>
            <a:r>
              <a:rPr lang="en-US" sz="4000" dirty="0">
                <a:solidFill>
                  <a:srgbClr val="E4D7AD"/>
                </a:solidFill>
              </a:rPr>
              <a:t>2 Peter 3:14-16</a:t>
            </a:r>
          </a:p>
        </p:txBody>
      </p:sp>
    </p:spTree>
    <p:extLst>
      <p:ext uri="{BB962C8B-B14F-4D97-AF65-F5344CB8AC3E}">
        <p14:creationId xmlns:p14="http://schemas.microsoft.com/office/powerpoint/2010/main" val="2329772967"/>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811A-8FB4-424F-843D-4D89EB1EF564}"/>
              </a:ext>
            </a:extLst>
          </p:cNvPr>
          <p:cNvSpPr>
            <a:spLocks noGrp="1"/>
          </p:cNvSpPr>
          <p:nvPr>
            <p:ph type="ctrTitle"/>
          </p:nvPr>
        </p:nvSpPr>
        <p:spPr>
          <a:xfrm>
            <a:off x="559837" y="95850"/>
            <a:ext cx="11081556" cy="1098468"/>
          </a:xfrm>
        </p:spPr>
        <p:txBody>
          <a:bodyPr>
            <a:normAutofit/>
          </a:bodyPr>
          <a:lstStyle/>
          <a:p>
            <a:r>
              <a:rPr lang="en-US" dirty="0">
                <a:solidFill>
                  <a:srgbClr val="E4D7AD"/>
                </a:solidFill>
                <a:effectLst>
                  <a:outerShdw blurRad="38100" dist="38100" dir="2700000" algn="tl">
                    <a:srgbClr val="000000">
                      <a:alpha val="43137"/>
                    </a:srgbClr>
                  </a:outerShdw>
                </a:effectLst>
                <a:latin typeface="Impact" panose="020B0806030902050204" pitchFamily="34" charset="0"/>
              </a:rPr>
              <a:t>Preparation</a:t>
            </a:r>
          </a:p>
        </p:txBody>
      </p:sp>
      <p:sp>
        <p:nvSpPr>
          <p:cNvPr id="3" name="Subtitle 2">
            <a:extLst>
              <a:ext uri="{FF2B5EF4-FFF2-40B4-BE49-F238E27FC236}">
                <a16:creationId xmlns:a16="http://schemas.microsoft.com/office/drawing/2014/main" id="{8D23E235-98BC-4092-AFB9-5756FB66417C}"/>
              </a:ext>
            </a:extLst>
          </p:cNvPr>
          <p:cNvSpPr>
            <a:spLocks noGrp="1"/>
          </p:cNvSpPr>
          <p:nvPr>
            <p:ph type="subTitle" idx="1"/>
          </p:nvPr>
        </p:nvSpPr>
        <p:spPr>
          <a:xfrm>
            <a:off x="559837" y="1436914"/>
            <a:ext cx="11081556" cy="4945225"/>
          </a:xfrm>
        </p:spPr>
        <p:txBody>
          <a:bodyPr>
            <a:normAutofit/>
          </a:bodyPr>
          <a:lstStyle/>
          <a:p>
            <a:r>
              <a:rPr lang="en-US" sz="4800" b="1" dirty="0">
                <a:solidFill>
                  <a:srgbClr val="E4D7AD"/>
                </a:solidFill>
              </a:rPr>
              <a:t>Prayer </a:t>
            </a:r>
          </a:p>
          <a:p>
            <a:r>
              <a:rPr lang="en-US" sz="4400" dirty="0">
                <a:solidFill>
                  <a:schemeClr val="bg1"/>
                </a:solidFill>
              </a:rPr>
              <a:t>James 1:5</a:t>
            </a:r>
          </a:p>
          <a:p>
            <a:r>
              <a:rPr lang="en-US" sz="4800" b="1" dirty="0">
                <a:solidFill>
                  <a:srgbClr val="E4D7AD"/>
                </a:solidFill>
              </a:rPr>
              <a:t>Exegesis, not Eisegesis </a:t>
            </a:r>
          </a:p>
          <a:p>
            <a:r>
              <a:rPr lang="en-US" sz="4400" dirty="0">
                <a:solidFill>
                  <a:schemeClr val="bg1"/>
                </a:solidFill>
              </a:rPr>
              <a:t>2 Peter 3:14-16; Titus 1:13-14</a:t>
            </a:r>
          </a:p>
          <a:p>
            <a:r>
              <a:rPr lang="en-US" sz="4800" b="1" dirty="0">
                <a:solidFill>
                  <a:srgbClr val="E4D7AD"/>
                </a:solidFill>
              </a:rPr>
              <a:t>Acceptance of Inspiration</a:t>
            </a:r>
          </a:p>
          <a:p>
            <a:r>
              <a:rPr lang="en-US" sz="4400" dirty="0">
                <a:solidFill>
                  <a:schemeClr val="bg1"/>
                </a:solidFill>
              </a:rPr>
              <a:t>2 Timothy 3:16-17</a:t>
            </a:r>
          </a:p>
        </p:txBody>
      </p:sp>
    </p:spTree>
    <p:extLst>
      <p:ext uri="{BB962C8B-B14F-4D97-AF65-F5344CB8AC3E}">
        <p14:creationId xmlns:p14="http://schemas.microsoft.com/office/powerpoint/2010/main" val="15250209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811A-8FB4-424F-843D-4D89EB1EF564}"/>
              </a:ext>
            </a:extLst>
          </p:cNvPr>
          <p:cNvSpPr>
            <a:spLocks noGrp="1"/>
          </p:cNvSpPr>
          <p:nvPr>
            <p:ph type="ctrTitle"/>
          </p:nvPr>
        </p:nvSpPr>
        <p:spPr>
          <a:xfrm>
            <a:off x="559837" y="95850"/>
            <a:ext cx="11081556" cy="1098468"/>
          </a:xfrm>
        </p:spPr>
        <p:txBody>
          <a:bodyPr>
            <a:normAutofit/>
          </a:bodyPr>
          <a:lstStyle/>
          <a:p>
            <a:r>
              <a:rPr lang="en-US" dirty="0">
                <a:solidFill>
                  <a:srgbClr val="E4D7AD"/>
                </a:solidFill>
                <a:effectLst>
                  <a:outerShdw blurRad="38100" dist="38100" dir="2700000" algn="tl">
                    <a:srgbClr val="000000">
                      <a:alpha val="43137"/>
                    </a:srgbClr>
                  </a:outerShdw>
                </a:effectLst>
                <a:latin typeface="Impact" panose="020B0806030902050204" pitchFamily="34" charset="0"/>
              </a:rPr>
              <a:t>Study</a:t>
            </a:r>
          </a:p>
        </p:txBody>
      </p:sp>
      <p:sp>
        <p:nvSpPr>
          <p:cNvPr id="3" name="Subtitle 2">
            <a:extLst>
              <a:ext uri="{FF2B5EF4-FFF2-40B4-BE49-F238E27FC236}">
                <a16:creationId xmlns:a16="http://schemas.microsoft.com/office/drawing/2014/main" id="{8D23E235-98BC-4092-AFB9-5756FB66417C}"/>
              </a:ext>
            </a:extLst>
          </p:cNvPr>
          <p:cNvSpPr>
            <a:spLocks noGrp="1"/>
          </p:cNvSpPr>
          <p:nvPr>
            <p:ph type="subTitle" idx="1"/>
          </p:nvPr>
        </p:nvSpPr>
        <p:spPr>
          <a:xfrm>
            <a:off x="559837" y="1436914"/>
            <a:ext cx="11081556" cy="4945225"/>
          </a:xfrm>
        </p:spPr>
        <p:txBody>
          <a:bodyPr>
            <a:normAutofit/>
          </a:bodyPr>
          <a:lstStyle/>
          <a:p>
            <a:r>
              <a:rPr lang="en-US" sz="4800" b="1" dirty="0">
                <a:solidFill>
                  <a:srgbClr val="E4D7AD"/>
                </a:solidFill>
              </a:rPr>
              <a:t>Context </a:t>
            </a:r>
          </a:p>
          <a:p>
            <a:r>
              <a:rPr lang="en-US" sz="4400" dirty="0">
                <a:solidFill>
                  <a:schemeClr val="bg1"/>
                </a:solidFill>
              </a:rPr>
              <a:t>Matthew 6:10</a:t>
            </a:r>
          </a:p>
          <a:p>
            <a:r>
              <a:rPr lang="en-US" sz="4800" b="1" dirty="0">
                <a:solidFill>
                  <a:srgbClr val="E4D7AD"/>
                </a:solidFill>
              </a:rPr>
              <a:t>Word Studies</a:t>
            </a:r>
          </a:p>
          <a:p>
            <a:r>
              <a:rPr lang="en-US" sz="4400" dirty="0">
                <a:solidFill>
                  <a:schemeClr val="bg1"/>
                </a:solidFill>
              </a:rPr>
              <a:t>(cf. Galatians 5:19-23)</a:t>
            </a:r>
          </a:p>
          <a:p>
            <a:r>
              <a:rPr lang="en-US" sz="4800" b="1" dirty="0">
                <a:solidFill>
                  <a:srgbClr val="E4D7AD"/>
                </a:solidFill>
              </a:rPr>
              <a:t>Useful tools</a:t>
            </a:r>
          </a:p>
          <a:p>
            <a:r>
              <a:rPr lang="en-US" sz="4400" dirty="0">
                <a:solidFill>
                  <a:schemeClr val="bg1"/>
                </a:solidFill>
              </a:rPr>
              <a:t>Nehemiah 8:8</a:t>
            </a:r>
          </a:p>
        </p:txBody>
      </p:sp>
    </p:spTree>
    <p:extLst>
      <p:ext uri="{BB962C8B-B14F-4D97-AF65-F5344CB8AC3E}">
        <p14:creationId xmlns:p14="http://schemas.microsoft.com/office/powerpoint/2010/main" val="398322054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811A-8FB4-424F-843D-4D89EB1EF564}"/>
              </a:ext>
            </a:extLst>
          </p:cNvPr>
          <p:cNvSpPr>
            <a:spLocks noGrp="1"/>
          </p:cNvSpPr>
          <p:nvPr>
            <p:ph type="ctrTitle"/>
          </p:nvPr>
        </p:nvSpPr>
        <p:spPr>
          <a:xfrm>
            <a:off x="559837" y="95850"/>
            <a:ext cx="11081556" cy="1098468"/>
          </a:xfrm>
        </p:spPr>
        <p:txBody>
          <a:bodyPr>
            <a:normAutofit/>
          </a:bodyPr>
          <a:lstStyle/>
          <a:p>
            <a:r>
              <a:rPr lang="en-US" dirty="0">
                <a:solidFill>
                  <a:srgbClr val="E4D7AD"/>
                </a:solidFill>
                <a:effectLst>
                  <a:outerShdw blurRad="38100" dist="38100" dir="2700000" algn="tl">
                    <a:srgbClr val="000000">
                      <a:alpha val="43137"/>
                    </a:srgbClr>
                  </a:outerShdw>
                </a:effectLst>
                <a:latin typeface="Impact" panose="020B0806030902050204" pitchFamily="34" charset="0"/>
              </a:rPr>
              <a:t>Aftermath</a:t>
            </a:r>
          </a:p>
        </p:txBody>
      </p:sp>
      <p:sp>
        <p:nvSpPr>
          <p:cNvPr id="3" name="Subtitle 2">
            <a:extLst>
              <a:ext uri="{FF2B5EF4-FFF2-40B4-BE49-F238E27FC236}">
                <a16:creationId xmlns:a16="http://schemas.microsoft.com/office/drawing/2014/main" id="{8D23E235-98BC-4092-AFB9-5756FB66417C}"/>
              </a:ext>
            </a:extLst>
          </p:cNvPr>
          <p:cNvSpPr>
            <a:spLocks noGrp="1"/>
          </p:cNvSpPr>
          <p:nvPr>
            <p:ph type="subTitle" idx="1"/>
          </p:nvPr>
        </p:nvSpPr>
        <p:spPr>
          <a:xfrm>
            <a:off x="559837" y="1436914"/>
            <a:ext cx="11081556" cy="4945225"/>
          </a:xfrm>
        </p:spPr>
        <p:txBody>
          <a:bodyPr>
            <a:normAutofit/>
          </a:bodyPr>
          <a:lstStyle/>
          <a:p>
            <a:r>
              <a:rPr lang="en-US" sz="4800" b="1" dirty="0">
                <a:solidFill>
                  <a:srgbClr val="E4D7AD"/>
                </a:solidFill>
              </a:rPr>
              <a:t>Teaching error can condemn the soul!</a:t>
            </a:r>
          </a:p>
          <a:p>
            <a:r>
              <a:rPr lang="en-US" sz="4400" dirty="0">
                <a:solidFill>
                  <a:schemeClr val="bg1"/>
                </a:solidFill>
              </a:rPr>
              <a:t>James 3:1-2; 2 Timothy 2:17-18</a:t>
            </a:r>
          </a:p>
          <a:p>
            <a:r>
              <a:rPr lang="en-US" sz="4800" b="1" dirty="0">
                <a:solidFill>
                  <a:srgbClr val="E4D7AD"/>
                </a:solidFill>
              </a:rPr>
              <a:t>Acknowledge your own limitations</a:t>
            </a:r>
          </a:p>
          <a:p>
            <a:r>
              <a:rPr lang="en-US" sz="4400" dirty="0">
                <a:solidFill>
                  <a:schemeClr val="bg1"/>
                </a:solidFill>
              </a:rPr>
              <a:t>Hebrews 5:12-14</a:t>
            </a:r>
          </a:p>
          <a:p>
            <a:r>
              <a:rPr lang="en-US" sz="4800" b="1" dirty="0">
                <a:solidFill>
                  <a:srgbClr val="E4D7AD"/>
                </a:solidFill>
              </a:rPr>
              <a:t>Teaching edifies, it doesn’t foment doubt</a:t>
            </a:r>
          </a:p>
          <a:p>
            <a:r>
              <a:rPr lang="en-US" sz="4400" dirty="0">
                <a:solidFill>
                  <a:schemeClr val="bg1"/>
                </a:solidFill>
              </a:rPr>
              <a:t>1 Timothy 1:3-4</a:t>
            </a:r>
          </a:p>
        </p:txBody>
      </p:sp>
    </p:spTree>
    <p:extLst>
      <p:ext uri="{BB962C8B-B14F-4D97-AF65-F5344CB8AC3E}">
        <p14:creationId xmlns:p14="http://schemas.microsoft.com/office/powerpoint/2010/main" val="51067940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811A-8FB4-424F-843D-4D89EB1EF564}"/>
              </a:ext>
            </a:extLst>
          </p:cNvPr>
          <p:cNvSpPr>
            <a:spLocks noGrp="1"/>
          </p:cNvSpPr>
          <p:nvPr>
            <p:ph type="ctrTitle"/>
          </p:nvPr>
        </p:nvSpPr>
        <p:spPr>
          <a:xfrm>
            <a:off x="658761" y="173949"/>
            <a:ext cx="10874476" cy="1036918"/>
          </a:xfrm>
        </p:spPr>
        <p:txBody>
          <a:bodyPr>
            <a:normAutofit/>
          </a:bodyPr>
          <a:lstStyle/>
          <a:p>
            <a:r>
              <a:rPr lang="en-US" dirty="0">
                <a:solidFill>
                  <a:srgbClr val="E4D7AD"/>
                </a:solidFill>
                <a:effectLst>
                  <a:outerShdw blurRad="38100" dist="38100" dir="2700000" algn="tl">
                    <a:srgbClr val="000000">
                      <a:alpha val="43137"/>
                    </a:srgbClr>
                  </a:outerShdw>
                </a:effectLst>
                <a:latin typeface="Impact" panose="020B0806030902050204" pitchFamily="34" charset="0"/>
              </a:rPr>
              <a:t>Conclusion</a:t>
            </a:r>
          </a:p>
        </p:txBody>
      </p:sp>
      <p:sp>
        <p:nvSpPr>
          <p:cNvPr id="3" name="Subtitle 2">
            <a:extLst>
              <a:ext uri="{FF2B5EF4-FFF2-40B4-BE49-F238E27FC236}">
                <a16:creationId xmlns:a16="http://schemas.microsoft.com/office/drawing/2014/main" id="{8D23E235-98BC-4092-AFB9-5756FB66417C}"/>
              </a:ext>
            </a:extLst>
          </p:cNvPr>
          <p:cNvSpPr>
            <a:spLocks noGrp="1"/>
          </p:cNvSpPr>
          <p:nvPr>
            <p:ph type="subTitle" idx="1"/>
          </p:nvPr>
        </p:nvSpPr>
        <p:spPr>
          <a:xfrm>
            <a:off x="658760" y="1472110"/>
            <a:ext cx="10874477" cy="1655762"/>
          </a:xfrm>
        </p:spPr>
        <p:txBody>
          <a:bodyPr>
            <a:normAutofit/>
          </a:bodyPr>
          <a:lstStyle/>
          <a:p>
            <a:r>
              <a:rPr lang="en-US" sz="4400" dirty="0">
                <a:solidFill>
                  <a:srgbClr val="E4D7AD"/>
                </a:solidFill>
              </a:rPr>
              <a:t>“Lord, to whom shall we go? You have the words of eternal life.” (John 6:68)</a:t>
            </a:r>
          </a:p>
        </p:txBody>
      </p:sp>
    </p:spTree>
    <p:extLst>
      <p:ext uri="{BB962C8B-B14F-4D97-AF65-F5344CB8AC3E}">
        <p14:creationId xmlns:p14="http://schemas.microsoft.com/office/powerpoint/2010/main" val="1458543235"/>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2901</TotalTime>
  <Words>1781</Words>
  <Application>Microsoft Office PowerPoint</Application>
  <PresentationFormat>Widescreen</PresentationFormat>
  <Paragraphs>95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Alex Brush</vt:lpstr>
      <vt:lpstr>Calibri</vt:lpstr>
      <vt:lpstr>Arial</vt:lpstr>
      <vt:lpstr>Calibri Light</vt:lpstr>
      <vt:lpstr>Impact</vt:lpstr>
      <vt:lpstr>Office Theme</vt:lpstr>
      <vt:lpstr>dealing with Difficult Passages</vt:lpstr>
      <vt:lpstr>Preparation</vt:lpstr>
      <vt:lpstr>Study</vt:lpstr>
      <vt:lpstr>Aftermath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Difficult Passages</dc:title>
  <dc:creator>Stan Cox</dc:creator>
  <cp:lastModifiedBy>Stan Cox</cp:lastModifiedBy>
  <cp:revision>19</cp:revision>
  <cp:lastPrinted>2018-07-15T13:48:19Z</cp:lastPrinted>
  <dcterms:created xsi:type="dcterms:W3CDTF">2018-07-10T23:42:53Z</dcterms:created>
  <dcterms:modified xsi:type="dcterms:W3CDTF">2018-07-15T19:51:35Z</dcterms:modified>
</cp:coreProperties>
</file>